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rial Unicode Bold" panose="02020500000000000000" charset="-12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芫荽" panose="02020500000000000000" charset="-120"/>
      <p:regular r:id="rId19"/>
    </p:embeddedFont>
    <p:embeddedFont>
      <p:font typeface="Arimo" panose="02020500000000000000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6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2.sv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hopee.tw/%E3%80%90%E4%B8%8D%E9%87%8D%E8%A4%87%E5%90%83%E8%97%A5%E5%85%8D%E9%81%8B%E3%80%91%E6%99%BA%E6%85%A7%E8%97%A5%E7%9B%92-%E8%97%A5%E7%9B%92-%E5%88%86%E8%A3%9D%E8%97%A5%E7%9B%92-%E8%97%8D%E8%89%B2-%E5%88%86%E8%97%A5%E7%9B%92-%E8%97%A5%E7%9B%92-%E8%97%A5%E7%AE%B1-%E8%97%A5%E5%93%81%E6%94%B6%E7%B4%8D-%E8%97%A5%E7%9B%92%E5%88%86%E8%A3%9D%E7%9B%92-%E4%B8%80%E5%91%A8%E8%97%A5%E7%9B%92-%E8%97%A5%E7%AE%A1%E5%AE%B6-i.5790304.1315659791?sp_atk=0e31f724-0e28-49b1-913b-ec36ddcf52de&amp;xptdk=0e31f724-0e28-49b1-913b-ec36ddcf52de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mmedia.com.tw/home/articles/13540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5ZXx50zqVo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shopee.tw/%E6%99%BA%E8%83%BD%E8%97%A5%E7%9B%92-%E6%99%BA%E6%85%A7%E8%97%A5%E7%9B%92-%E8%97%A5%E7%9B%92%E4%B8%80%E9%80%B1-%E9%AC%A7%E9%90%98%E8%97%A5%E7%9B%92-%E9%9B%BB%E5%AD%90%E8%97%A5%E7%9B%92-%E9%9A%A8%E8%BA%AB%E8%97%A5%E7%9B%92-%E9%98%B2%E6%BD%AE%E8%97%A5%E7%9B%92-%E8%97%A5%E7%9B%92%E4%B8%80%E5%80%8B%E6%9C%88-%E8%97%A5%E5%93%81%E5%88%86%E8%A3%9D%E7%9B%92-%E4%B8%80%E5%91%A8%E8%97%A5%E7%9B%92-%E5%B0%8F%E8%97%A5%E7%9B%92-%E5%88%86%E8%A3%9D%E8%97%A5%E7%9B%92-i.745904006.18053660769?sp_atk=c4005c90-902b-4407-b707-d07565ed6ad0&amp;xptdk=c4005c90-902b-4407-b707-d07565ed6ad0&amp;is_from_login=true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C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1324" y="2890069"/>
            <a:ext cx="10630152" cy="2524172"/>
            <a:chOff x="0" y="0"/>
            <a:chExt cx="14173536" cy="3365562"/>
          </a:xfrm>
        </p:grpSpPr>
        <p:sp>
          <p:nvSpPr>
            <p:cNvPr id="3" name="TextBox 3"/>
            <p:cNvSpPr txBox="1"/>
            <p:nvPr/>
          </p:nvSpPr>
          <p:spPr>
            <a:xfrm>
              <a:off x="0" y="2818404"/>
              <a:ext cx="14173536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76200"/>
              <a:ext cx="14173536" cy="18084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230"/>
                </a:lnSpc>
              </a:pPr>
              <a:r>
                <a:rPr lang="en-US" sz="9300">
                  <a:solidFill>
                    <a:srgbClr val="1E3256"/>
                  </a:solidFill>
                  <a:latin typeface="芫荽"/>
                  <a:ea typeface="芫荽"/>
                  <a:cs typeface="芫荽"/>
                  <a:sym typeface="芫荽"/>
                </a:rPr>
                <a:t>物聯網導論專題預報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243512"/>
            <a:ext cx="4243489" cy="712901"/>
            <a:chOff x="0" y="0"/>
            <a:chExt cx="5657985" cy="950534"/>
          </a:xfrm>
        </p:grpSpPr>
        <p:sp>
          <p:nvSpPr>
            <p:cNvPr id="6" name="TextBox 6"/>
            <p:cNvSpPr txBox="1"/>
            <p:nvPr/>
          </p:nvSpPr>
          <p:spPr>
            <a:xfrm>
              <a:off x="1331589" y="48026"/>
              <a:ext cx="4326396" cy="9025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741"/>
                </a:lnSpc>
                <a:spcBef>
                  <a:spcPct val="0"/>
                </a:spcBef>
              </a:pPr>
              <a:r>
                <a:rPr lang="en-US" sz="4101" b="1">
                  <a:solidFill>
                    <a:srgbClr val="1E3256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第六組</a:t>
              </a:r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896783" cy="606551"/>
            </a:xfrm>
            <a:custGeom>
              <a:avLst/>
              <a:gdLst/>
              <a:ahLst/>
              <a:cxnLst/>
              <a:rect l="l" t="t" r="r" b="b"/>
              <a:pathLst>
                <a:path w="896783" h="606551">
                  <a:moveTo>
                    <a:pt x="0" y="0"/>
                  </a:moveTo>
                  <a:lnTo>
                    <a:pt x="896783" y="0"/>
                  </a:lnTo>
                  <a:lnTo>
                    <a:pt x="896783" y="606551"/>
                  </a:lnTo>
                  <a:lnTo>
                    <a:pt x="0" y="6065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0972800" y="0"/>
            <a:ext cx="7315200" cy="10287000"/>
            <a:chOff x="0" y="0"/>
            <a:chExt cx="9753600" cy="1371600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/>
            <a:srcRect l="1951" r="1951"/>
            <a:stretch>
              <a:fillRect/>
            </a:stretch>
          </p:blipFill>
          <p:spPr>
            <a:xfrm>
              <a:off x="0" y="0"/>
              <a:ext cx="9753600" cy="13716000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0" y="6173411"/>
            <a:ext cx="10972800" cy="4113589"/>
            <a:chOff x="0" y="0"/>
            <a:chExt cx="5584829" cy="209369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584829" cy="2093694"/>
            </a:xfrm>
            <a:custGeom>
              <a:avLst/>
              <a:gdLst/>
              <a:ahLst/>
              <a:cxnLst/>
              <a:rect l="l" t="t" r="r" b="b"/>
              <a:pathLst>
                <a:path w="5584829" h="2093694">
                  <a:moveTo>
                    <a:pt x="0" y="0"/>
                  </a:moveTo>
                  <a:lnTo>
                    <a:pt x="5584829" y="0"/>
                  </a:lnTo>
                  <a:lnTo>
                    <a:pt x="5584829" y="2093694"/>
                  </a:lnTo>
                  <a:lnTo>
                    <a:pt x="0" y="2093694"/>
                  </a:lnTo>
                  <a:close/>
                </a:path>
              </a:pathLst>
            </a:custGeom>
            <a:solidFill>
              <a:srgbClr val="1E3256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02071" y="6823941"/>
            <a:ext cx="3450131" cy="3058262"/>
            <a:chOff x="0" y="0"/>
            <a:chExt cx="4600175" cy="4077683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28575"/>
              <a:ext cx="4600175" cy="508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19"/>
                </a:lnSpc>
                <a:spcBef>
                  <a:spcPct val="0"/>
                </a:spcBef>
              </a:pPr>
              <a:r>
                <a:rPr lang="en-US" sz="2399" b="1">
                  <a:solidFill>
                    <a:srgbClr val="EDECED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報告者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89628"/>
              <a:ext cx="4600175" cy="3488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09"/>
                </a:lnSpc>
              </a:pPr>
              <a:endParaRPr dirty="0"/>
            </a:p>
            <a:p>
              <a:pPr algn="l">
                <a:lnSpc>
                  <a:spcPts val="3509"/>
                </a:lnSpc>
              </a:pPr>
              <a:r>
                <a:rPr lang="en-US" sz="2699" b="1" dirty="0">
                  <a:solidFill>
                    <a:srgbClr val="EDECED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B1121121 </a:t>
              </a:r>
              <a:r>
                <a:rPr lang="en-US" sz="2699" b="1" dirty="0" err="1">
                  <a:solidFill>
                    <a:srgbClr val="EDECED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許博皓</a:t>
              </a:r>
              <a:endParaRPr lang="en-US" sz="2699" b="1" dirty="0">
                <a:solidFill>
                  <a:srgbClr val="EDECED"/>
                </a:solidFill>
                <a:latin typeface="Arial Unicode Bold"/>
                <a:ea typeface="Arial Unicode Bold"/>
                <a:cs typeface="Arial Unicode Bold"/>
                <a:sym typeface="Arial Unicode Bold"/>
              </a:endParaRPr>
            </a:p>
            <a:p>
              <a:pPr algn="l">
                <a:lnSpc>
                  <a:spcPts val="3509"/>
                </a:lnSpc>
              </a:pPr>
              <a:r>
                <a:rPr lang="en-US" sz="2699" b="1" dirty="0">
                  <a:solidFill>
                    <a:srgbClr val="EDECED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B1121128 </a:t>
              </a:r>
              <a:r>
                <a:rPr lang="en-US" sz="2699" b="1" dirty="0" err="1">
                  <a:solidFill>
                    <a:srgbClr val="EDECED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蘇昱嘉</a:t>
              </a:r>
              <a:endParaRPr lang="en-US" sz="2699" b="1" dirty="0">
                <a:solidFill>
                  <a:srgbClr val="EDECED"/>
                </a:solidFill>
                <a:latin typeface="Arial Unicode Bold"/>
                <a:ea typeface="Arial Unicode Bold"/>
                <a:cs typeface="Arial Unicode Bold"/>
                <a:sym typeface="Arial Unicode Bold"/>
              </a:endParaRPr>
            </a:p>
            <a:p>
              <a:pPr algn="l">
                <a:lnSpc>
                  <a:spcPts val="3509"/>
                </a:lnSpc>
              </a:pPr>
              <a:r>
                <a:rPr lang="en-US" sz="2699" b="1" dirty="0">
                  <a:solidFill>
                    <a:srgbClr val="EDECED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B1121141 </a:t>
              </a:r>
              <a:r>
                <a:rPr lang="en-US" sz="2699" b="1" dirty="0" err="1">
                  <a:solidFill>
                    <a:srgbClr val="EDECED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葉彥辰</a:t>
              </a:r>
              <a:endParaRPr lang="en-US" sz="2699" b="1" dirty="0">
                <a:solidFill>
                  <a:srgbClr val="EDECED"/>
                </a:solidFill>
                <a:latin typeface="Arial Unicode Bold"/>
                <a:ea typeface="Arial Unicode Bold"/>
                <a:cs typeface="Arial Unicode Bold"/>
                <a:sym typeface="Arial Unicode Bold"/>
              </a:endParaRPr>
            </a:p>
            <a:p>
              <a:pPr algn="l">
                <a:lnSpc>
                  <a:spcPts val="3509"/>
                </a:lnSpc>
              </a:pPr>
              <a:r>
                <a:rPr lang="en-US" sz="2699" b="1" dirty="0">
                  <a:solidFill>
                    <a:srgbClr val="EDECED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B1121147 </a:t>
              </a:r>
              <a:r>
                <a:rPr lang="en-US" sz="2699" b="1" dirty="0" err="1">
                  <a:solidFill>
                    <a:srgbClr val="EDECED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陳祺升</a:t>
              </a:r>
              <a:endParaRPr lang="en-US" sz="2699" b="1" dirty="0">
                <a:solidFill>
                  <a:srgbClr val="EDECED"/>
                </a:solidFill>
                <a:latin typeface="Arial Unicode Bold"/>
                <a:ea typeface="Arial Unicode Bold"/>
                <a:cs typeface="Arial Unicode Bold"/>
                <a:sym typeface="Arial Unicode Bold"/>
              </a:endParaRPr>
            </a:p>
            <a:p>
              <a:pPr marL="0" lvl="0" indent="0" algn="l">
                <a:lnSpc>
                  <a:spcPts val="3509"/>
                </a:lnSpc>
                <a:spcBef>
                  <a:spcPct val="0"/>
                </a:spcBef>
              </a:pPr>
              <a:endParaRPr lang="en-US" sz="2699" b="1" dirty="0">
                <a:solidFill>
                  <a:srgbClr val="EDECED"/>
                </a:solidFill>
                <a:latin typeface="Arial Unicode Bold"/>
                <a:ea typeface="Arial Unicode Bold"/>
                <a:cs typeface="Arial Unicode Bold"/>
                <a:sym typeface="Arial Unicode Bold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5441" y="2655721"/>
            <a:ext cx="11040086" cy="5313041"/>
          </a:xfrm>
          <a:custGeom>
            <a:avLst/>
            <a:gdLst/>
            <a:ahLst/>
            <a:cxnLst/>
            <a:rect l="l" t="t" r="r" b="b"/>
            <a:pathLst>
              <a:path w="11040086" h="5313041">
                <a:moveTo>
                  <a:pt x="0" y="0"/>
                </a:moveTo>
                <a:lnTo>
                  <a:pt x="11040086" y="0"/>
                </a:lnTo>
                <a:lnTo>
                  <a:pt x="11040086" y="5313041"/>
                </a:lnTo>
                <a:lnTo>
                  <a:pt x="0" y="53130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5441" y="8823325"/>
            <a:ext cx="11147553" cy="85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9"/>
              </a:lnSpc>
            </a:pPr>
            <a:r>
              <a:rPr lang="en-US" sz="999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3" tooltip="https://shopee.tw/%E3%80%90%E4%B8%8D%E9%87%8D%E8%A4%87%E5%90%83%E8%97%A5%E5%85%8D%E9%81%8B%E3%80%91%E6%99%BA%E6%85%A7%E8%97%A5%E7%9B%92-%E8%97%A5%E7%9B%92-%E5%88%86%E8%A3%9D%E8%97%A5%E7%9B%92-%E8%97%8D%E8%89%B2-%E5%88%86%E8%97%A5%E7%9B%92-%E8%97%A5%E7%9B%92-%E8%97%A5%E7%AE%B1-%E8%97%A5%E5%93%81%E6%94%B6%E7%B4%8D-%E8%97%A5%E7%9B%92%E5%88%86%E8%A3%9D%E7%9B%92-%E4%B8%80%E5%91%A8%E8%97%A5%E7%9B%92-%E8%97%A5%E7%AE%A1%E5%AE%B6-i.5790304.1315659791?sp_atk=0e31f724-0e28-49b1-913b-ec36ddcf52de&amp;xptdk=0e31f724-0e28-49b1-913b-ec36ddcf52de"/>
              </a:rPr>
              <a:t>https://shopee.tw/%E3%80%90%E4%B8%8D%E9%87%8D%E8%A4%87%E5%90%83%E8%97%A5%E5%85%8D%E9%81%8B%E3%80%91%E6%99%BA%E6%85%A7%E8%97%A5%E7%9B%92-%E8%97%A5%E7%9B%92-%E5%88%86%E8%A3%9D%E8%97%A5%E7%9B%92-%E8%97%8D%E8%89%B2-%E5%88%86%E8%97%A5%E7%9B%92-%E8%97%A5%E7%9B%92-%E8%97%A5%E7%AE%B1-%E8%97%A5%E5%93%81%E6%94%B6%E7%B4%8D-%E8%97%A5%E7%9B%92%E5%88%86%E8%A3%9D%E7%9B%92-%E4%B8%80%E5%91%A8%E8%97%A5%E7%9B%92-%E8%97%A5%E7%AE%A1%E5%AE%B6-i.5790304.1315659791?sp_atk=0e31f724-0e28-49b1-913b-ec36ddcf52de&amp;xptdk=0e31f724-0e28-49b1-913b-ec36ddcf52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455089" y="4030796"/>
            <a:ext cx="6565903" cy="3115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3"/>
              </a:lnSpc>
              <a:spcBef>
                <a:spcPct val="0"/>
              </a:spcBef>
            </a:pPr>
            <a:r>
              <a:rPr lang="en-US" sz="2303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【產品特色】</a:t>
            </a:r>
          </a:p>
          <a:p>
            <a:pPr algn="l">
              <a:lnSpc>
                <a:spcPts val="2763"/>
              </a:lnSpc>
              <a:spcBef>
                <a:spcPct val="0"/>
              </a:spcBef>
            </a:pPr>
            <a:r>
              <a:rPr lang="en-US" sz="2303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●一天24小時全時關注，有效提醒，謹慎管理。 </a:t>
            </a:r>
          </a:p>
          <a:p>
            <a:pPr algn="l">
              <a:lnSpc>
                <a:spcPts val="2763"/>
              </a:lnSpc>
              <a:spcBef>
                <a:spcPct val="0"/>
              </a:spcBef>
            </a:pPr>
            <a:r>
              <a:rPr lang="en-US" sz="2303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●聲光雙重提醒，取藥防呆設計，避免忘記吃藥。 </a:t>
            </a:r>
          </a:p>
          <a:p>
            <a:pPr algn="l">
              <a:lnSpc>
                <a:spcPts val="2763"/>
              </a:lnSpc>
              <a:spcBef>
                <a:spcPct val="0"/>
              </a:spcBef>
            </a:pPr>
            <a:r>
              <a:rPr lang="en-US" sz="2303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●免網路和APP 簡單一鍵取藥。 </a:t>
            </a:r>
          </a:p>
          <a:p>
            <a:pPr algn="l">
              <a:lnSpc>
                <a:spcPts val="2763"/>
              </a:lnSpc>
              <a:spcBef>
                <a:spcPct val="0"/>
              </a:spcBef>
            </a:pPr>
            <a:r>
              <a:rPr lang="en-US" sz="2303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●30格大容量，彈性放置藥物，定時定量不過量。 </a:t>
            </a:r>
          </a:p>
          <a:p>
            <a:pPr algn="l">
              <a:lnSpc>
                <a:spcPts val="2763"/>
              </a:lnSpc>
              <a:spcBef>
                <a:spcPct val="0"/>
              </a:spcBef>
            </a:pPr>
            <a:r>
              <a:rPr lang="en-US" sz="2303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●藥盒上鎖功能，避免重複用藥和幼童誤食。 </a:t>
            </a:r>
          </a:p>
          <a:p>
            <a:pPr algn="l">
              <a:lnSpc>
                <a:spcPts val="2763"/>
              </a:lnSpc>
              <a:spcBef>
                <a:spcPct val="0"/>
              </a:spcBef>
            </a:pPr>
            <a:r>
              <a:rPr lang="en-US" sz="2303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●自由錄製一組語音，讓家人的關心時刻陪伴。 </a:t>
            </a:r>
          </a:p>
          <a:p>
            <a:pPr algn="l">
              <a:lnSpc>
                <a:spcPts val="2763"/>
              </a:lnSpc>
              <a:spcBef>
                <a:spcPct val="0"/>
              </a:spcBef>
            </a:pPr>
            <a:r>
              <a:rPr lang="en-US" sz="2303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●內置可替換乾燥劑 可有效減緩受潮。</a:t>
            </a:r>
          </a:p>
          <a:p>
            <a:pPr algn="l">
              <a:lnSpc>
                <a:spcPts val="2763"/>
              </a:lnSpc>
              <a:spcBef>
                <a:spcPct val="0"/>
              </a:spcBef>
            </a:pPr>
            <a:r>
              <a:rPr lang="en-US" sz="2303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●適合長期服用藥物、輕微失智等病患使用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5441" y="1585290"/>
            <a:ext cx="6442686" cy="64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Mr.Pill 藥管家 智慧藥盒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630682" y="216409"/>
            <a:ext cx="702663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00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類似個案分析與比較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087364"/>
            <a:ext cx="1497365" cy="3199636"/>
            <a:chOff x="0" y="0"/>
            <a:chExt cx="722953" cy="15448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2953" cy="1544838"/>
            </a:xfrm>
            <a:custGeom>
              <a:avLst/>
              <a:gdLst/>
              <a:ahLst/>
              <a:cxnLst/>
              <a:rect l="l" t="t" r="r" b="b"/>
              <a:pathLst>
                <a:path w="722953" h="1544838">
                  <a:moveTo>
                    <a:pt x="0" y="0"/>
                  </a:moveTo>
                  <a:lnTo>
                    <a:pt x="722953" y="0"/>
                  </a:lnTo>
                  <a:lnTo>
                    <a:pt x="722953" y="1544838"/>
                  </a:lnTo>
                  <a:lnTo>
                    <a:pt x="0" y="1544838"/>
                  </a:ln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685978"/>
            <a:ext cx="8984106" cy="1485900"/>
            <a:chOff x="0" y="0"/>
            <a:chExt cx="11978808" cy="1981200"/>
          </a:xfrm>
        </p:grpSpPr>
        <p:sp>
          <p:nvSpPr>
            <p:cNvPr id="5" name="TextBox 5"/>
            <p:cNvSpPr txBox="1"/>
            <p:nvPr/>
          </p:nvSpPr>
          <p:spPr>
            <a:xfrm>
              <a:off x="0" y="841375"/>
              <a:ext cx="11978808" cy="1139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1E3256"/>
                  </a:solidFill>
                  <a:latin typeface="芫荽"/>
                  <a:ea typeface="芫荽"/>
                  <a:cs typeface="芫荽"/>
                  <a:sym typeface="芫荽"/>
                </a:rPr>
                <a:t>預期效益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1978808" cy="45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3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028700" y="9461248"/>
            <a:ext cx="317826" cy="197052"/>
          </a:xfrm>
          <a:custGeom>
            <a:avLst/>
            <a:gdLst/>
            <a:ahLst/>
            <a:cxnLst/>
            <a:rect l="l" t="t" r="r" b="b"/>
            <a:pathLst>
              <a:path w="317826" h="197052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187613" y="2954655"/>
            <a:ext cx="16512421" cy="433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2" lvl="1" indent="-356231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提升服藥依從性與用藥安全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準時提醒、防誤食機制與藥格控管，幫助使用者正確服藥，減少漏服與誤食風險。</a:t>
            </a:r>
          </a:p>
          <a:p>
            <a:pPr marL="712462" lvl="1" indent="-356231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智慧提醒與定位整合，減少遺忘攜帶情況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搭配 Google 日曆與距離感測，主動提醒使用者攜帶藥盒，適應移動生活情境。</a:t>
            </a:r>
          </a:p>
          <a:p>
            <a:pPr marL="712462" lvl="1" indent="-356231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改善慢性病管理與提升生活品質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穩定服藥習慣有助病情控制，降低照護者負擔，促進健康自主與生活便利性。</a:t>
            </a:r>
          </a:p>
          <a:p>
            <a:pPr marL="712462" lvl="1" indent="-356231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具擴充潛力的健康管理平台雛型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可延伸至用藥紀錄雲端化、醫療監控、家庭照護等應用，提升整體系統價值。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66926" y="4739957"/>
            <a:ext cx="5431832" cy="34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1928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2" tooltip="https://www.cmmedia.com.tw/home/articles/13540"/>
              </a:rPr>
              <a:t>https://www.cmmedia.com.tw/home/articles/13540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C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964007"/>
            <a:chOff x="0" y="0"/>
            <a:chExt cx="8829757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829756" cy="1913890"/>
            </a:xfrm>
            <a:custGeom>
              <a:avLst/>
              <a:gdLst/>
              <a:ahLst/>
              <a:cxnLst/>
              <a:rect l="l" t="t" r="r" b="b"/>
              <a:pathLst>
                <a:path w="8829756" h="1913890">
                  <a:moveTo>
                    <a:pt x="0" y="0"/>
                  </a:moveTo>
                  <a:lnTo>
                    <a:pt x="8829756" y="0"/>
                  </a:lnTo>
                  <a:lnTo>
                    <a:pt x="8829756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1E3256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290066" y="1560161"/>
            <a:ext cx="7027574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56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目錄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90066" y="4722084"/>
            <a:ext cx="1047625" cy="534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22"/>
              </a:lnSpc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924602" y="4727622"/>
            <a:ext cx="7026636" cy="561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87"/>
              </a:lnSpc>
              <a:spcBef>
                <a:spcPct val="0"/>
              </a:spcBef>
            </a:pPr>
            <a:r>
              <a:rPr lang="en-US" sz="3528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專題動機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90066" y="5951956"/>
            <a:ext cx="1047625" cy="534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22"/>
              </a:lnSpc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04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24602" y="5957494"/>
            <a:ext cx="7026636" cy="561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87"/>
              </a:lnSpc>
              <a:spcBef>
                <a:spcPct val="0"/>
              </a:spcBef>
            </a:pPr>
            <a:r>
              <a:rPr lang="en-US" sz="3528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系統架構規劃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90066" y="6925531"/>
            <a:ext cx="1047625" cy="534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22"/>
              </a:lnSpc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09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924602" y="6898506"/>
            <a:ext cx="7026636" cy="561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87"/>
              </a:lnSpc>
              <a:spcBef>
                <a:spcPct val="0"/>
              </a:spcBef>
            </a:pPr>
            <a:r>
              <a:rPr lang="en-US" sz="3528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類似個案分析與比較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0066" y="7833981"/>
            <a:ext cx="1047625" cy="534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22"/>
              </a:lnSpc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10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924602" y="7835463"/>
            <a:ext cx="7026636" cy="561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87"/>
              </a:lnSpc>
              <a:spcBef>
                <a:spcPct val="0"/>
              </a:spcBef>
            </a:pPr>
            <a:r>
              <a:rPr lang="en-US" sz="3528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預期效益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087364"/>
            <a:ext cx="1497365" cy="3199636"/>
            <a:chOff x="0" y="0"/>
            <a:chExt cx="722953" cy="15448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2953" cy="1544838"/>
            </a:xfrm>
            <a:custGeom>
              <a:avLst/>
              <a:gdLst/>
              <a:ahLst/>
              <a:cxnLst/>
              <a:rect l="l" t="t" r="r" b="b"/>
              <a:pathLst>
                <a:path w="722953" h="1544838">
                  <a:moveTo>
                    <a:pt x="0" y="0"/>
                  </a:moveTo>
                  <a:lnTo>
                    <a:pt x="722953" y="0"/>
                  </a:lnTo>
                  <a:lnTo>
                    <a:pt x="722953" y="1544838"/>
                  </a:lnTo>
                  <a:lnTo>
                    <a:pt x="0" y="1544838"/>
                  </a:lnTo>
                  <a:close/>
                </a:path>
              </a:pathLst>
            </a:custGeom>
            <a:solidFill>
              <a:srgbClr val="EDECED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218059" y="2403070"/>
            <a:ext cx="13851882" cy="6284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4"/>
              </a:lnSpc>
            </a:pPr>
            <a:endParaRPr dirty="0"/>
          </a:p>
          <a:p>
            <a:pPr marL="688296" lvl="1" indent="-344148" algn="l">
              <a:lnSpc>
                <a:spcPts val="4144"/>
              </a:lnSpc>
              <a:buFont typeface="Arial"/>
              <a:buChar char="•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現代人因生活習慣改變，需長期定時服藥</a:t>
            </a:r>
            <a:endParaRPr lang="en-US" sz="3188" dirty="0">
              <a:solidFill>
                <a:srgbClr val="1E3256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376592" lvl="2" indent="-458864" algn="l">
              <a:lnSpc>
                <a:spcPts val="4144"/>
              </a:lnSpc>
              <a:buFont typeface="Arial"/>
              <a:buChar char="⚬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例如高血壓、糖尿病等慢性疾病患者</a:t>
            </a:r>
            <a:r>
              <a:rPr lang="en-US" sz="3188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1376592" lvl="2" indent="-458864" algn="l">
              <a:lnSpc>
                <a:spcPts val="4144"/>
              </a:lnSpc>
              <a:buFont typeface="Arial"/>
              <a:buChar char="⚬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忘記服藥或誤服將影響治療成效</a:t>
            </a:r>
            <a:r>
              <a:rPr lang="en-US" sz="3188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688296" lvl="1" indent="-344148" algn="l">
              <a:lnSpc>
                <a:spcPts val="4144"/>
              </a:lnSpc>
              <a:buFont typeface="Arial"/>
              <a:buChar char="•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傳統提醒方式常因工作忙碌而被忽略</a:t>
            </a:r>
            <a:endParaRPr lang="en-US" sz="3188" dirty="0">
              <a:solidFill>
                <a:srgbClr val="1E3256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376592" lvl="2" indent="-458864" algn="l">
              <a:lnSpc>
                <a:spcPts val="4144"/>
              </a:lnSpc>
              <a:buFont typeface="Arial"/>
              <a:buChar char="⚬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手機鬧鐘或紙本紀錄效果有限</a:t>
            </a:r>
            <a:r>
              <a:rPr lang="en-US" sz="3188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1376592" lvl="2" indent="-458864" algn="l">
              <a:lnSpc>
                <a:spcPts val="4144"/>
              </a:lnSpc>
              <a:buFont typeface="Arial"/>
              <a:buChar char="⚬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缺乏即時互動與防錯機制</a:t>
            </a:r>
            <a:r>
              <a:rPr lang="en-US" sz="3188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688296" lvl="1" indent="-344148" algn="l">
              <a:lnSpc>
                <a:spcPts val="4144"/>
              </a:lnSpc>
              <a:buFont typeface="Arial"/>
              <a:buChar char="•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設計智慧藥盒來解決以下問題</a:t>
            </a:r>
            <a:r>
              <a:rPr lang="en-US" sz="3188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：</a:t>
            </a:r>
          </a:p>
          <a:p>
            <a:pPr marL="1376592" lvl="2" indent="-458864" algn="l">
              <a:lnSpc>
                <a:spcPts val="4144"/>
              </a:lnSpc>
              <a:buFont typeface="Arial"/>
              <a:buChar char="⚬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準時提醒使用者服藥</a:t>
            </a:r>
            <a:r>
              <a:rPr lang="en-US" sz="3188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1376592" lvl="2" indent="-458864" algn="l">
              <a:lnSpc>
                <a:spcPts val="4144"/>
              </a:lnSpc>
              <a:buFont typeface="Arial"/>
              <a:buChar char="⚬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加入防誤食機制，</a:t>
            </a:r>
            <a:r>
              <a:rPr lang="en-US" sz="3188" dirty="0" err="1" smtClean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例如</a:t>
            </a:r>
            <a:r>
              <a:rPr lang="zh-TW" altLang="en-US" sz="3188" dirty="0" smtClean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定</a:t>
            </a:r>
            <a:r>
              <a:rPr lang="en-US" sz="3188" dirty="0" err="1" smtClean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時開啟藥格</a:t>
            </a:r>
            <a:r>
              <a:rPr lang="en-US" sz="3188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1376592" lvl="2" indent="-458864" algn="l">
              <a:lnSpc>
                <a:spcPts val="4144"/>
              </a:lnSpc>
              <a:buFont typeface="Arial"/>
              <a:buChar char="⚬"/>
            </a:pPr>
            <a:r>
              <a:rPr lang="en-US" sz="3188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可與行事曆、定位結合進行智慧提醒</a:t>
            </a:r>
            <a:r>
              <a:rPr lang="en-US" sz="3188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algn="l">
              <a:lnSpc>
                <a:spcPts val="4144"/>
              </a:lnSpc>
            </a:pPr>
            <a:endParaRPr lang="en-US" sz="3188" dirty="0">
              <a:solidFill>
                <a:srgbClr val="1E3256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685978"/>
            <a:ext cx="8984106" cy="1485900"/>
            <a:chOff x="0" y="0"/>
            <a:chExt cx="11978808" cy="1981200"/>
          </a:xfrm>
        </p:grpSpPr>
        <p:sp>
          <p:nvSpPr>
            <p:cNvPr id="6" name="TextBox 6"/>
            <p:cNvSpPr txBox="1"/>
            <p:nvPr/>
          </p:nvSpPr>
          <p:spPr>
            <a:xfrm>
              <a:off x="0" y="841375"/>
              <a:ext cx="11978808" cy="1139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1E3256"/>
                  </a:solidFill>
                  <a:latin typeface="芫荽"/>
                  <a:ea typeface="芫荽"/>
                  <a:cs typeface="芫荽"/>
                  <a:sym typeface="芫荽"/>
                </a:rPr>
                <a:t>專題動機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"/>
              <a:ext cx="11978808" cy="45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3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28700" y="9461248"/>
            <a:ext cx="317826" cy="197052"/>
          </a:xfrm>
          <a:custGeom>
            <a:avLst/>
            <a:gdLst/>
            <a:ahLst/>
            <a:cxnLst/>
            <a:rect l="l" t="t" r="r" b="b"/>
            <a:pathLst>
              <a:path w="317826" h="197052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087364"/>
            <a:ext cx="1497365" cy="3199636"/>
            <a:chOff x="0" y="0"/>
            <a:chExt cx="722953" cy="15448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2953" cy="1544838"/>
            </a:xfrm>
            <a:custGeom>
              <a:avLst/>
              <a:gdLst/>
              <a:ahLst/>
              <a:cxnLst/>
              <a:rect l="l" t="t" r="r" b="b"/>
              <a:pathLst>
                <a:path w="722953" h="1544838">
                  <a:moveTo>
                    <a:pt x="0" y="0"/>
                  </a:moveTo>
                  <a:lnTo>
                    <a:pt x="722953" y="0"/>
                  </a:lnTo>
                  <a:lnTo>
                    <a:pt x="722953" y="1544838"/>
                  </a:lnTo>
                  <a:lnTo>
                    <a:pt x="0" y="1544838"/>
                  </a:ln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685978"/>
            <a:ext cx="8984106" cy="1485900"/>
            <a:chOff x="0" y="0"/>
            <a:chExt cx="11978808" cy="1981200"/>
          </a:xfrm>
        </p:grpSpPr>
        <p:sp>
          <p:nvSpPr>
            <p:cNvPr id="5" name="TextBox 5"/>
            <p:cNvSpPr txBox="1"/>
            <p:nvPr/>
          </p:nvSpPr>
          <p:spPr>
            <a:xfrm>
              <a:off x="0" y="841375"/>
              <a:ext cx="11978808" cy="1139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1E3256"/>
                  </a:solidFill>
                  <a:latin typeface="芫荽"/>
                  <a:ea typeface="芫荽"/>
                  <a:cs typeface="芫荽"/>
                  <a:sym typeface="芫荽"/>
                </a:rPr>
                <a:t>系統架構規劃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1978808" cy="45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3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028700" y="9461248"/>
            <a:ext cx="317826" cy="197052"/>
          </a:xfrm>
          <a:custGeom>
            <a:avLst/>
            <a:gdLst/>
            <a:ahLst/>
            <a:cxnLst/>
            <a:rect l="l" t="t" r="r" b="b"/>
            <a:pathLst>
              <a:path w="317826" h="197052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2407033"/>
            <a:ext cx="17259300" cy="7054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2" lvl="1" indent="-356231" algn="l">
              <a:lnSpc>
                <a:spcPts val="4289"/>
              </a:lnSpc>
              <a:buFont typeface="Arial"/>
              <a:buChar char="•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系統架構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：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智慧藥盒本體：具備藥物存放、開蓋控制與藍牙通訊功能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手機應用程式（App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）：</a:t>
            </a: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安裝於用戶智慧型手機上，負責排程管理、提醒推播與與藥盒的通訊控制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App可加入藥物種類與劑量記錄功能，供醫師或照護者追蹤用藥紀錄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712462" lvl="1" indent="-356231" algn="l">
              <a:lnSpc>
                <a:spcPts val="4289"/>
              </a:lnSpc>
              <a:buFont typeface="Arial"/>
              <a:buChar char="•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藥盒與手機之間的連接方式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：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採用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 </a:t>
            </a: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藍牙（Bluetooth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） </a:t>
            </a: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技術實現短距離無線通訊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由手機App根據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 Google </a:t>
            </a: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日曆排程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 </a:t>
            </a: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發送控制指令至智慧藥盒，例如：提醒服藥、開啟特定藥格等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712462" lvl="1" indent="-356231" algn="l">
              <a:lnSpc>
                <a:spcPts val="4289"/>
              </a:lnSpc>
              <a:buFont typeface="Arial"/>
              <a:buChar char="•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藥品裝填流程與策略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：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為確保藥盒內在服藥時段中皆有藥物可用，使用者需在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 </a:t>
            </a: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前一天最後一次服藥後，完成隔日藥物的裝填作業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1424924" lvl="2" indent="-474975" algn="l">
              <a:lnSpc>
                <a:spcPts val="4289"/>
              </a:lnSpc>
              <a:buFont typeface="Arial"/>
              <a:buChar char="⚬"/>
            </a:pPr>
            <a:r>
              <a:rPr lang="en-US" sz="3299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系統可設計裝填提醒機制，避免用戶遺漏補充藥物，造成次日藥盒空無一物的情況</a:t>
            </a:r>
            <a:r>
              <a:rPr lang="en-US" sz="3299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087364"/>
            <a:ext cx="1497365" cy="3199636"/>
            <a:chOff x="0" y="0"/>
            <a:chExt cx="722953" cy="15448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2953" cy="1544838"/>
            </a:xfrm>
            <a:custGeom>
              <a:avLst/>
              <a:gdLst/>
              <a:ahLst/>
              <a:cxnLst/>
              <a:rect l="l" t="t" r="r" b="b"/>
              <a:pathLst>
                <a:path w="722953" h="1544838">
                  <a:moveTo>
                    <a:pt x="0" y="0"/>
                  </a:moveTo>
                  <a:lnTo>
                    <a:pt x="722953" y="0"/>
                  </a:lnTo>
                  <a:lnTo>
                    <a:pt x="722953" y="1544838"/>
                  </a:lnTo>
                  <a:lnTo>
                    <a:pt x="0" y="1544838"/>
                  </a:ln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537893"/>
            <a:ext cx="8984106" cy="1485900"/>
            <a:chOff x="0" y="0"/>
            <a:chExt cx="11978808" cy="1981200"/>
          </a:xfrm>
        </p:grpSpPr>
        <p:sp>
          <p:nvSpPr>
            <p:cNvPr id="5" name="TextBox 5"/>
            <p:cNvSpPr txBox="1"/>
            <p:nvPr/>
          </p:nvSpPr>
          <p:spPr>
            <a:xfrm>
              <a:off x="0" y="841375"/>
              <a:ext cx="11978808" cy="1139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1E3256"/>
                  </a:solidFill>
                  <a:latin typeface="芫荽"/>
                  <a:ea typeface="芫荽"/>
                  <a:cs typeface="芫荽"/>
                  <a:sym typeface="芫荽"/>
                </a:rPr>
                <a:t>系統架構規劃-智慧藥盒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1978808" cy="45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3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028700" y="9461248"/>
            <a:ext cx="317826" cy="197052"/>
          </a:xfrm>
          <a:custGeom>
            <a:avLst/>
            <a:gdLst/>
            <a:ahLst/>
            <a:cxnLst/>
            <a:rect l="l" t="t" r="r" b="b"/>
            <a:pathLst>
              <a:path w="317826" h="197052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187613" y="3174453"/>
            <a:ext cx="16272393" cy="6083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6635" lvl="1" indent="-333317" algn="l">
              <a:lnSpc>
                <a:spcPts val="4014"/>
              </a:lnSpc>
              <a:buFont typeface="Arial"/>
              <a:buChar char="•"/>
            </a:pPr>
            <a:r>
              <a:rPr lang="en-US" sz="3087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藥盒的組成部件有:若干的儲藥盒、對應數量的鎖頭與LED、蜂鳴器、微控制器與藍芽模組</a:t>
            </a:r>
            <a:r>
              <a:rPr lang="en-US" sz="3087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。​</a:t>
            </a:r>
          </a:p>
          <a:p>
            <a:pPr marL="666635" lvl="1" indent="-333317" algn="l">
              <a:lnSpc>
                <a:spcPts val="4014"/>
              </a:lnSpc>
              <a:buFont typeface="Arial"/>
              <a:buChar char="•"/>
            </a:pPr>
            <a:r>
              <a:rPr lang="en-US" sz="3087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藥盒主要是由用戶手機來控制，操作上，藥盒本身並不具備排程邏輯，所有開鎖指令皆由用戶的手機應用程式發出。當服藥時間到達時，手機透過藍牙發送指令給藥盒，指定開啟對應藥格的鎖。</a:t>
            </a:r>
          </a:p>
          <a:p>
            <a:pPr marL="666635" lvl="1" indent="-333317" algn="l">
              <a:lnSpc>
                <a:spcPts val="4014"/>
              </a:lnSpc>
              <a:buFont typeface="Arial"/>
              <a:buChar char="•"/>
            </a:pPr>
            <a:r>
              <a:rPr lang="en-US" sz="3087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考量到藥盒可能被放置於背包、抽屜等非穩定位置，若直接開鎖導致上蓋彈開，可能造成藥物灑落。因此設計上鎖的功能僅用於「允許開啟</a:t>
            </a:r>
            <a:r>
              <a:rPr lang="en-US" sz="3087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」，</a:t>
            </a:r>
            <a:r>
              <a:rPr lang="en-US" sz="3087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而非「自動開蓋</a:t>
            </a:r>
            <a:r>
              <a:rPr lang="en-US" sz="3087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」。</a:t>
            </a:r>
            <a:r>
              <a:rPr lang="en-US" sz="3087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使用者需手動掀蓋取藥，安全性較高</a:t>
            </a:r>
            <a:r>
              <a:rPr lang="en-US" sz="3087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  <a:p>
            <a:pPr marL="666635" lvl="1" indent="-333317" algn="l">
              <a:lnSpc>
                <a:spcPts val="4014"/>
              </a:lnSpc>
              <a:buFont typeface="Arial"/>
              <a:buChar char="•"/>
            </a:pPr>
            <a:r>
              <a:rPr lang="en-US" sz="3087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為避免用戶搞混應取用的藥格，藥盒會同步點亮對應的</a:t>
            </a:r>
            <a:r>
              <a:rPr lang="en-US" sz="3087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 LED 燈作為提示，輔助辨識當前應開啟的儲藥區域。取藥後，該藥格鎖不會重新鎖上，避免用戶一時忘記再次觸發開鎖程序而無法取藥（雖然系統仍可手動強制解鎖）。</a:t>
            </a:r>
            <a:r>
              <a:rPr lang="en-US" sz="3087" dirty="0" err="1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此外，由於理論上該藥格此時應已無藥，無需再重啟鎖定機制，操作流程更為簡便</a:t>
            </a:r>
            <a:r>
              <a:rPr lang="en-US" sz="3087" dirty="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087364"/>
            <a:ext cx="1497365" cy="3199636"/>
            <a:chOff x="0" y="0"/>
            <a:chExt cx="722953" cy="15448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2953" cy="1544838"/>
            </a:xfrm>
            <a:custGeom>
              <a:avLst/>
              <a:gdLst/>
              <a:ahLst/>
              <a:cxnLst/>
              <a:rect l="l" t="t" r="r" b="b"/>
              <a:pathLst>
                <a:path w="722953" h="1544838">
                  <a:moveTo>
                    <a:pt x="0" y="0"/>
                  </a:moveTo>
                  <a:lnTo>
                    <a:pt x="722953" y="0"/>
                  </a:lnTo>
                  <a:lnTo>
                    <a:pt x="722953" y="1544838"/>
                  </a:lnTo>
                  <a:lnTo>
                    <a:pt x="0" y="1544838"/>
                  </a:ln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537893"/>
            <a:ext cx="8984106" cy="1485900"/>
            <a:chOff x="0" y="0"/>
            <a:chExt cx="11978808" cy="1981200"/>
          </a:xfrm>
        </p:grpSpPr>
        <p:sp>
          <p:nvSpPr>
            <p:cNvPr id="5" name="TextBox 5"/>
            <p:cNvSpPr txBox="1"/>
            <p:nvPr/>
          </p:nvSpPr>
          <p:spPr>
            <a:xfrm>
              <a:off x="0" y="841375"/>
              <a:ext cx="11978808" cy="1139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1E3256"/>
                  </a:solidFill>
                  <a:latin typeface="芫荽"/>
                  <a:ea typeface="芫荽"/>
                  <a:cs typeface="芫荽"/>
                  <a:sym typeface="芫荽"/>
                </a:rPr>
                <a:t>系統架構規劃-手機程式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1978808" cy="45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3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028700" y="9461248"/>
            <a:ext cx="317826" cy="197052"/>
          </a:xfrm>
          <a:custGeom>
            <a:avLst/>
            <a:gdLst/>
            <a:ahLst/>
            <a:cxnLst/>
            <a:rect l="l" t="t" r="r" b="b"/>
            <a:pathLst>
              <a:path w="317826" h="197052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187613" y="2327336"/>
            <a:ext cx="16272393" cy="7571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4"/>
              </a:lnSpc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手機應用程式為本系統中與使用者互動的主要介面，負責控制藥盒行為、排程管理與提醒功能。其功能規劃如下：</a:t>
            </a:r>
          </a:p>
          <a:p>
            <a:pPr marL="666636" lvl="1" indent="-333318" algn="l">
              <a:lnSpc>
                <a:spcPts val="4014"/>
              </a:lnSpc>
              <a:buFont typeface="Arial"/>
              <a:buChar char="•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用戶介面（UI）設計:</a:t>
            </a:r>
          </a:p>
          <a:p>
            <a:pPr marL="1333271" lvl="2" indent="-444424" algn="l">
              <a:lnSpc>
                <a:spcPts val="4014"/>
              </a:lnSpc>
              <a:buFont typeface="Arial"/>
              <a:buChar char="⚬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應用程式中會顯示藥盒圖示，並將每一個儲藥格以圖形化方式呈現。使用者可透過點選對應格子來進行操作與設定。</a:t>
            </a:r>
          </a:p>
          <a:p>
            <a:pPr marL="666636" lvl="1" indent="-333318" algn="l">
              <a:lnSpc>
                <a:spcPts val="4014"/>
              </a:lnSpc>
              <a:buFont typeface="Arial"/>
              <a:buChar char="•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裝填藥物模式:</a:t>
            </a:r>
          </a:p>
          <a:p>
            <a:pPr marL="1333271" lvl="2" indent="-444424" algn="l">
              <a:lnSpc>
                <a:spcPts val="4014"/>
              </a:lnSpc>
              <a:buFont typeface="Arial"/>
              <a:buChar char="⚬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在進入裝填藥物模式後，使用者可點選個別藥格，設定該格的開啟時間。為避免誤放藥物，當使用者選取某格進行設定時，實體藥盒中對應的 LED 指示燈會同步亮起，協助使用者正確對應實體藥格與畫面操作。裝填完成後，使用者可一鍵鎖定所有藥格，等待排程開始。</a:t>
            </a:r>
          </a:p>
          <a:p>
            <a:pPr marL="666636" lvl="1" indent="-333318" algn="l">
              <a:lnSpc>
                <a:spcPts val="4014"/>
              </a:lnSpc>
              <a:buFont typeface="Arial"/>
              <a:buChar char="•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行程整合與智慧提醒:</a:t>
            </a:r>
          </a:p>
          <a:p>
            <a:pPr marL="1333271" lvl="2" indent="-444424" algn="l">
              <a:lnSpc>
                <a:spcPts val="4014"/>
              </a:lnSpc>
              <a:buFont typeface="Arial"/>
              <a:buChar char="⚬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 若使用者已綁定 Google 帳戶，系統可取得其行事曆資訊。當偵測到使用者下一次服藥時間的行程地點與當前位置不一致時，系統會主動提醒使用者攜帶藥盒，避免因外出而錯過服藥。此外，若行程顯示使用者將在外地過夜，系統亦會在其出門時提前提醒攜帶藥袋，以免隔日填藥時才發現藥物留在家中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087364"/>
            <a:ext cx="1497365" cy="3199636"/>
            <a:chOff x="0" y="0"/>
            <a:chExt cx="722953" cy="15448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2953" cy="1544838"/>
            </a:xfrm>
            <a:custGeom>
              <a:avLst/>
              <a:gdLst/>
              <a:ahLst/>
              <a:cxnLst/>
              <a:rect l="l" t="t" r="r" b="b"/>
              <a:pathLst>
                <a:path w="722953" h="1544838">
                  <a:moveTo>
                    <a:pt x="0" y="0"/>
                  </a:moveTo>
                  <a:lnTo>
                    <a:pt x="722953" y="0"/>
                  </a:lnTo>
                  <a:lnTo>
                    <a:pt x="722953" y="1544838"/>
                  </a:lnTo>
                  <a:lnTo>
                    <a:pt x="0" y="1544838"/>
                  </a:ln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537893"/>
            <a:ext cx="8984106" cy="1485900"/>
            <a:chOff x="0" y="0"/>
            <a:chExt cx="11978808" cy="1981200"/>
          </a:xfrm>
        </p:grpSpPr>
        <p:sp>
          <p:nvSpPr>
            <p:cNvPr id="5" name="TextBox 5"/>
            <p:cNvSpPr txBox="1"/>
            <p:nvPr/>
          </p:nvSpPr>
          <p:spPr>
            <a:xfrm>
              <a:off x="0" y="841375"/>
              <a:ext cx="11978808" cy="1139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1E3256"/>
                  </a:solidFill>
                  <a:latin typeface="芫荽"/>
                  <a:ea typeface="芫荽"/>
                  <a:cs typeface="芫荽"/>
                  <a:sym typeface="芫荽"/>
                </a:rPr>
                <a:t>系統架構規劃-手機程式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1978808" cy="45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3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028700" y="9461248"/>
            <a:ext cx="317826" cy="197052"/>
          </a:xfrm>
          <a:custGeom>
            <a:avLst/>
            <a:gdLst/>
            <a:ahLst/>
            <a:cxnLst/>
            <a:rect l="l" t="t" r="r" b="b"/>
            <a:pathLst>
              <a:path w="317826" h="197052">
                <a:moveTo>
                  <a:pt x="0" y="0"/>
                </a:moveTo>
                <a:lnTo>
                  <a:pt x="317826" y="0"/>
                </a:lnTo>
                <a:lnTo>
                  <a:pt x="317826" y="197052"/>
                </a:lnTo>
                <a:lnTo>
                  <a:pt x="0" y="197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46526" y="3333511"/>
            <a:ext cx="16272393" cy="4542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6636" lvl="1" indent="-333318" algn="l">
              <a:lnSpc>
                <a:spcPts val="4014"/>
              </a:lnSpc>
              <a:buFont typeface="Arial"/>
              <a:buChar char="•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藍牙斷線提醒功能</a:t>
            </a:r>
          </a:p>
          <a:p>
            <a:pPr marL="1333271" lvl="2" indent="-444424" algn="l">
              <a:lnSpc>
                <a:spcPts val="4014"/>
              </a:lnSpc>
              <a:buFont typeface="Arial"/>
              <a:buChar char="⚬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 利用藍牙通訊的距離限制，若手機與藥盒之間的連線中斷，系統將主動提醒使用者：「你是否忘了帶藥盒？還是稍後會回來？」，有效降低遺忘風險。</a:t>
            </a:r>
          </a:p>
          <a:p>
            <a:pPr marL="666636" lvl="1" indent="-333318" algn="l">
              <a:lnSpc>
                <a:spcPts val="4014"/>
              </a:lnSpc>
              <a:buFont typeface="Arial"/>
              <a:buChar char="•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自動進入填藥模式與延遲提醒</a:t>
            </a:r>
          </a:p>
          <a:p>
            <a:pPr marL="1333271" lvl="2" indent="-444424" algn="l">
              <a:lnSpc>
                <a:spcPts val="4014"/>
              </a:lnSpc>
              <a:buFont typeface="Arial"/>
              <a:buChar char="⚬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 當使用者完成當日所有藥品取用後，系統會自動切換至填藥模式。若在合理時間內偵測不到裝填動作，系統將發送提醒，防止隔日藥盒空置。</a:t>
            </a:r>
          </a:p>
          <a:p>
            <a:pPr marL="666636" lvl="1" indent="-333318" algn="l">
              <a:lnSpc>
                <a:spcPts val="4014"/>
              </a:lnSpc>
              <a:buFont typeface="Arial"/>
              <a:buChar char="•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尋找藥盒功能</a:t>
            </a:r>
          </a:p>
          <a:p>
            <a:pPr marL="1333271" lvl="2" indent="-444424" algn="l">
              <a:lnSpc>
                <a:spcPts val="4014"/>
              </a:lnSpc>
              <a:buFont typeface="Arial"/>
              <a:buChar char="⚬"/>
            </a:pPr>
            <a:r>
              <a:rPr lang="en-US" sz="3087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 為解決使用者可能忘記藥盒放置位置的情況，App 提供「找不到藥盒」按鈕，一鍵觸發藥盒蜂鳴器響起，協助快速定位藥盒位置。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4303" y="2311909"/>
            <a:ext cx="8919697" cy="6704501"/>
          </a:xfrm>
          <a:custGeom>
            <a:avLst/>
            <a:gdLst/>
            <a:ahLst/>
            <a:cxnLst/>
            <a:rect l="l" t="t" r="r" b="b"/>
            <a:pathLst>
              <a:path w="8919697" h="6704501">
                <a:moveTo>
                  <a:pt x="0" y="0"/>
                </a:moveTo>
                <a:lnTo>
                  <a:pt x="8919697" y="0"/>
                </a:lnTo>
                <a:lnTo>
                  <a:pt x="8919697" y="6704502"/>
                </a:lnTo>
                <a:lnTo>
                  <a:pt x="0" y="6704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473600" y="5328880"/>
            <a:ext cx="9525" cy="33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29"/>
              </a:lnSpc>
              <a:spcBef>
                <a:spcPct val="0"/>
              </a:spcBef>
            </a:pPr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327215" y="1288438"/>
            <a:ext cx="3047851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北醫智慧藥盒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64993" y="3801084"/>
            <a:ext cx="7194307" cy="433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90"/>
              </a:lnSpc>
            </a:pPr>
            <a:r>
              <a:rPr lang="en-US" sz="33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北醫附醫與安欣好耀公司合作，引進來自美國「智慧藥盒」系統，系統會直接依據每日、不同時段服用的藥品進行分裝，藥盒上也標示病人的姓名、看診科別、醫師、服用日期與時間，提醒病人服藥時間點，病人也可直接透過透明泡殼了解是否已服藥。</a:t>
            </a:r>
          </a:p>
          <a:p>
            <a:pPr algn="l">
              <a:lnSpc>
                <a:spcPts val="4290"/>
              </a:lnSpc>
            </a:pPr>
            <a:endParaRPr lang="en-US" sz="330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17690" y="9201150"/>
            <a:ext cx="6317934" cy="375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3" tooltip="https://www.youtube.com/watch?v=L5ZXx50zqVo"/>
              </a:rPr>
              <a:t>https://www.youtube.com/watch?v=L5ZXx50zqVo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30682" y="216409"/>
            <a:ext cx="702663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00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類似個案分析與比較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80881" y="2064840"/>
            <a:ext cx="4782533" cy="4232542"/>
          </a:xfrm>
          <a:custGeom>
            <a:avLst/>
            <a:gdLst/>
            <a:ahLst/>
            <a:cxnLst/>
            <a:rect l="l" t="t" r="r" b="b"/>
            <a:pathLst>
              <a:path w="4782533" h="4232542">
                <a:moveTo>
                  <a:pt x="0" y="0"/>
                </a:moveTo>
                <a:lnTo>
                  <a:pt x="4782533" y="0"/>
                </a:lnTo>
                <a:lnTo>
                  <a:pt x="4782533" y="4232541"/>
                </a:lnTo>
                <a:lnTo>
                  <a:pt x="0" y="4232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280881" y="6703160"/>
            <a:ext cx="5174305" cy="2951382"/>
          </a:xfrm>
          <a:custGeom>
            <a:avLst/>
            <a:gdLst/>
            <a:ahLst/>
            <a:cxnLst/>
            <a:rect l="l" t="t" r="r" b="b"/>
            <a:pathLst>
              <a:path w="5174305" h="2951382">
                <a:moveTo>
                  <a:pt x="0" y="0"/>
                </a:moveTo>
                <a:lnTo>
                  <a:pt x="5174305" y="0"/>
                </a:lnTo>
                <a:lnTo>
                  <a:pt x="5174305" y="2951381"/>
                </a:lnTo>
                <a:lnTo>
                  <a:pt x="0" y="2951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6141" y="2754246"/>
            <a:ext cx="11301259" cy="5424604"/>
          </a:xfrm>
          <a:custGeom>
            <a:avLst/>
            <a:gdLst/>
            <a:ahLst/>
            <a:cxnLst/>
            <a:rect l="l" t="t" r="r" b="b"/>
            <a:pathLst>
              <a:path w="11301259" h="5424604">
                <a:moveTo>
                  <a:pt x="0" y="0"/>
                </a:moveTo>
                <a:lnTo>
                  <a:pt x="11301259" y="0"/>
                </a:lnTo>
                <a:lnTo>
                  <a:pt x="11301259" y="5424604"/>
                </a:lnTo>
                <a:lnTo>
                  <a:pt x="0" y="54246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36141" y="8833484"/>
            <a:ext cx="8469865" cy="82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"/>
              </a:lnSpc>
            </a:pPr>
            <a:r>
              <a:rPr lang="en-US" sz="800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5" tooltip="https://shopee.tw/%E6%99%BA%E8%83%BD%E8%97%A5%E7%9B%92-%E6%99%BA%E6%85%A7%E8%97%A5%E7%9B%92-%E8%97%A5%E7%9B%92%E4%B8%80%E9%80%B1-%E9%AC%A7%E9%90%98%E8%97%A5%E7%9B%92-%E9%9B%BB%E5%AD%90%E8%97%A5%E7%9B%92-%E9%9A%A8%E8%BA%AB%E8%97%A5%E7%9B%92-%E9%98%B2%E6%BD%AE%E8%97%A5%E7%9B%92-%E8%97%A5%E7%9B%92%E4%B8%80%E5%80%8B%E6%9C%88-%E8%97%A5%E5%93%81%E5%88%86%E8%A3%9D%E7%9B%92-%E4%B8%80%E5%91%A8%E8%97%A5%E7%9B%92-%E5%B0%8F%E8%97%A5%E7%9B%92-%E5%88%86%E8%A3%9D%E8%97%A5%E7%9B%92-i.745904006.18053660769?sp_atk=c4005c90-902b-4407-b707-d07565ed6ad0&amp;xptdk=c4005c90-902b-4407-b707-d07565ed6ad0&amp;is_from_login=true"/>
              </a:rPr>
              <a:t>https://shopee.tw/%E6%99%BA%E8%83%BD%E8%97%A5%E7%9B%92-%E6%99%BA%E6%85%A7%E8%97%A5%E7%9B%92-%E8%97%A5%E7%9B%92%E4%B8%80%E9%80%B1-%E9%AC%A7%E9%90%98%E8%97%A5%E7%9B%92-%E9%9B%BB%E5%AD%90%E8%97%A5%E7%9B%92-%E9%9A%A8%E8%BA%AB%E8%97%A5%E7%9B%92-%E9%98%B2%E6%BD%AE%E8%97%A5%E7%9B%92-%E8%97%A5%E7%9B%92%E4%B8%80%E5%80%8B%E6%9C%88-%E8%97%A5%E5%93%81%E5%88%86%E8%A3%9D%E7%9B%92-%E4%B8%80%E5%91%A8%E8%97%A5%E7%9B%92-%E5%B0%8F%E8%97%A5%E7%9B%92-%E5%88%86%E8%A3%9D%E8%97%A5%E7%9B%92-i.745904006.18053660769?sp_atk=c4005c90-902b-4407-b707-d07565ed6ad0&amp;xptdk=c4005c90-902b-4407-b707-d07565ed6ad0&amp;is_from_login=tru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62016" y="1595725"/>
            <a:ext cx="3555802" cy="64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智能電子小藥盒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30682" y="216409"/>
            <a:ext cx="702663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000">
                <a:solidFill>
                  <a:srgbClr val="1E3256"/>
                </a:solidFill>
                <a:latin typeface="芫荽"/>
                <a:ea typeface="芫荽"/>
                <a:cs typeface="芫荽"/>
                <a:sym typeface="芫荽"/>
              </a:rPr>
              <a:t>類似個案分析與比較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474</Words>
  <Application>Microsoft Office PowerPoint</Application>
  <PresentationFormat>自訂</PresentationFormat>
  <Paragraphs>89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8" baseType="lpstr">
      <vt:lpstr>Arial Unicode Bold</vt:lpstr>
      <vt:lpstr>Calibri</vt:lpstr>
      <vt:lpstr>芫荽</vt:lpstr>
      <vt:lpstr>Arial</vt:lpstr>
      <vt:lpstr>Arimo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藍色灰色簡約專業商務提案簡報</dc:title>
  <dc:creator>葉一</dc:creator>
  <cp:lastModifiedBy>葉一</cp:lastModifiedBy>
  <cp:revision>3</cp:revision>
  <dcterms:created xsi:type="dcterms:W3CDTF">2006-08-16T00:00:00Z</dcterms:created>
  <dcterms:modified xsi:type="dcterms:W3CDTF">2025-05-11T15:36:44Z</dcterms:modified>
  <dc:identifier>DAGnCNURaXI</dc:identifier>
</cp:coreProperties>
</file>

<file path=docProps/thumbnail.jpeg>
</file>